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1130" r:id="rId2"/>
    <p:sldId id="1229" r:id="rId3"/>
    <p:sldId id="1230" r:id="rId4"/>
    <p:sldId id="1228" r:id="rId5"/>
    <p:sldId id="1232" r:id="rId6"/>
    <p:sldId id="1231" r:id="rId7"/>
    <p:sldId id="1237" r:id="rId8"/>
    <p:sldId id="1238" r:id="rId9"/>
    <p:sldId id="1203" r:id="rId10"/>
    <p:sldId id="1201" r:id="rId11"/>
    <p:sldId id="1202" r:id="rId12"/>
    <p:sldId id="1178" r:id="rId13"/>
    <p:sldId id="1213" r:id="rId14"/>
    <p:sldId id="1235" r:id="rId15"/>
    <p:sldId id="1214" r:id="rId16"/>
    <p:sldId id="1236" r:id="rId17"/>
    <p:sldId id="1205" r:id="rId18"/>
    <p:sldId id="1212" r:id="rId19"/>
    <p:sldId id="1207" r:id="rId20"/>
    <p:sldId id="1216" r:id="rId21"/>
    <p:sldId id="1217" r:id="rId22"/>
    <p:sldId id="1218" r:id="rId23"/>
    <p:sldId id="1219" r:id="rId24"/>
    <p:sldId id="1222" r:id="rId25"/>
    <p:sldId id="1215" r:id="rId26"/>
    <p:sldId id="1225" r:id="rId27"/>
    <p:sldId id="1208" r:id="rId28"/>
    <p:sldId id="1209" r:id="rId29"/>
    <p:sldId id="1233" r:id="rId30"/>
    <p:sldId id="1234" r:id="rId31"/>
    <p:sldId id="1182" r:id="rId32"/>
    <p:sldId id="1224" r:id="rId33"/>
    <p:sldId id="1153" r:id="rId34"/>
  </p:sldIdLst>
  <p:sldSz cx="9144000" cy="5143500" type="screen16x9"/>
  <p:notesSz cx="6807200" cy="9939338"/>
  <p:embeddedFontLst>
    <p:embeddedFont>
      <p:font typeface="나눔바른고딕" panose="020B0600000101010101" charset="-127"/>
      <p:regular r:id="rId37"/>
      <p:bold r:id="rId38"/>
    </p:embeddedFont>
    <p:embeddedFont>
      <p:font typeface="HY견고딕" panose="02030600000101010101" pitchFamily="18" charset="-127"/>
      <p:regular r:id="rId39"/>
    </p:embeddedFont>
    <p:embeddedFont>
      <p:font typeface="HY헤드라인M" panose="0203060000010101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FA1A0"/>
    <a:srgbClr val="000000"/>
    <a:srgbClr val="F95135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F684C7-4382-49B9-A4E2-E35B8999C971}" v="40" dt="2019-05-26T00:56:47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108" d="100"/>
          <a:sy n="108" d="100"/>
        </p:scale>
        <p:origin x="102" y="189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E2F684C7-4382-49B9-A4E2-E35B8999C971}"/>
    <pc:docChg chg="undo custSel addSld delSld modSld">
      <pc:chgData name="김효관" userId="5d412245-c878-4bfb-b3ad-7c3e81fe34ff" providerId="ADAL" clId="{E2F684C7-4382-49B9-A4E2-E35B8999C971}" dt="2019-05-26T00:56:47.878" v="117" actId="207"/>
      <pc:docMkLst>
        <pc:docMk/>
      </pc:docMkLst>
      <pc:sldChg chg="addSp modSp">
        <pc:chgData name="김효관" userId="5d412245-c878-4bfb-b3ad-7c3e81fe34ff" providerId="ADAL" clId="{E2F684C7-4382-49B9-A4E2-E35B8999C971}" dt="2019-05-26T00:51:05.157" v="71" actId="20577"/>
        <pc:sldMkLst>
          <pc:docMk/>
          <pc:sldMk cId="3821877347" sldId="1178"/>
        </pc:sldMkLst>
        <pc:spChg chg="add mod">
          <ac:chgData name="김효관" userId="5d412245-c878-4bfb-b3ad-7c3e81fe34ff" providerId="ADAL" clId="{E2F684C7-4382-49B9-A4E2-E35B8999C971}" dt="2019-05-26T00:51:05.157" v="71" actId="20577"/>
          <ac:spMkLst>
            <pc:docMk/>
            <pc:sldMk cId="3821877347" sldId="1178"/>
            <ac:spMk id="2" creationId="{358C00FD-26FB-49F3-AD10-5AA0D66BCC59}"/>
          </ac:spMkLst>
        </pc:spChg>
      </pc:sldChg>
      <pc:sldChg chg="addSp delSp modSp">
        <pc:chgData name="김효관" userId="5d412245-c878-4bfb-b3ad-7c3e81fe34ff" providerId="ADAL" clId="{E2F684C7-4382-49B9-A4E2-E35B8999C971}" dt="2019-05-26T00:53:50.353" v="86" actId="207"/>
        <pc:sldMkLst>
          <pc:docMk/>
          <pc:sldMk cId="1491418715" sldId="1205"/>
        </pc:sldMkLst>
        <pc:spChg chg="mod">
          <ac:chgData name="김효관" userId="5d412245-c878-4bfb-b3ad-7c3e81fe34ff" providerId="ADAL" clId="{E2F684C7-4382-49B9-A4E2-E35B8999C971}" dt="2019-05-26T00:53:50.353" v="86" actId="207"/>
          <ac:spMkLst>
            <pc:docMk/>
            <pc:sldMk cId="1491418715" sldId="1205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3:01.224" v="79"/>
          <ac:graphicFrameMkLst>
            <pc:docMk/>
            <pc:sldMk cId="1491418715" sldId="1205"/>
            <ac:graphicFrameMk id="2" creationId="{8D191A09-ED4F-48DC-916C-1F9BE4D548A7}"/>
          </ac:graphicFrameMkLst>
        </pc:graphicFrameChg>
      </pc:sldChg>
      <pc:sldChg chg="addSp delSp modSp">
        <pc:chgData name="김효관" userId="5d412245-c878-4bfb-b3ad-7c3e81fe34ff" providerId="ADAL" clId="{E2F684C7-4382-49B9-A4E2-E35B8999C971}" dt="2019-05-26T00:54:30.487" v="96" actId="20577"/>
        <pc:sldMkLst>
          <pc:docMk/>
          <pc:sldMk cId="2064428881" sldId="1207"/>
        </pc:sldMkLst>
        <pc:spChg chg="mod">
          <ac:chgData name="김효관" userId="5d412245-c878-4bfb-b3ad-7c3e81fe34ff" providerId="ADAL" clId="{E2F684C7-4382-49B9-A4E2-E35B8999C971}" dt="2019-05-26T00:54:30.487" v="96" actId="20577"/>
          <ac:spMkLst>
            <pc:docMk/>
            <pc:sldMk cId="2064428881" sldId="1207"/>
            <ac:spMk id="1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4:18.381" v="90"/>
          <ac:graphicFrameMkLst>
            <pc:docMk/>
            <pc:sldMk cId="2064428881" sldId="1207"/>
            <ac:graphicFrameMk id="2" creationId="{86C1CF32-CA08-4A5E-8F83-AF53A4E158F9}"/>
          </ac:graphicFrameMkLst>
        </pc:graphicFrameChg>
      </pc:sldChg>
      <pc:sldChg chg="modSp">
        <pc:chgData name="김효관" userId="5d412245-c878-4bfb-b3ad-7c3e81fe34ff" providerId="ADAL" clId="{E2F684C7-4382-49B9-A4E2-E35B8999C971}" dt="2019-05-26T00:56:47.878" v="117" actId="207"/>
        <pc:sldMkLst>
          <pc:docMk/>
          <pc:sldMk cId="2738172849" sldId="1208"/>
        </pc:sldMkLst>
        <pc:spChg chg="mod">
          <ac:chgData name="김효관" userId="5d412245-c878-4bfb-b3ad-7c3e81fe34ff" providerId="ADAL" clId="{E2F684C7-4382-49B9-A4E2-E35B8999C971}" dt="2019-05-26T00:56:47.878" v="117" actId="207"/>
          <ac:spMkLst>
            <pc:docMk/>
            <pc:sldMk cId="2738172849" sldId="1208"/>
            <ac:spMk id="53" creationId="{B7864E07-42E6-4BA5-B1FD-089A6BBD97B3}"/>
          </ac:spMkLst>
        </pc:spChg>
      </pc:sldChg>
      <pc:sldChg chg="addSp delSp modSp">
        <pc:chgData name="김효관" userId="5d412245-c878-4bfb-b3ad-7c3e81fe34ff" providerId="ADAL" clId="{E2F684C7-4382-49B9-A4E2-E35B8999C971}" dt="2019-05-26T00:56:39.442" v="116" actId="207"/>
        <pc:sldMkLst>
          <pc:docMk/>
          <pc:sldMk cId="457912706" sldId="1215"/>
        </pc:sldMkLst>
        <pc:spChg chg="mod">
          <ac:chgData name="김효관" userId="5d412245-c878-4bfb-b3ad-7c3e81fe34ff" providerId="ADAL" clId="{E2F684C7-4382-49B9-A4E2-E35B8999C971}" dt="2019-05-26T00:56:39.442" v="116" actId="207"/>
          <ac:spMkLst>
            <pc:docMk/>
            <pc:sldMk cId="457912706" sldId="1215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6:07.481" v="108"/>
          <ac:graphicFrameMkLst>
            <pc:docMk/>
            <pc:sldMk cId="457912706" sldId="1215"/>
            <ac:graphicFrameMk id="2" creationId="{244DE34C-81CE-45B7-B614-FB76A964A083}"/>
          </ac:graphicFrameMkLst>
        </pc:graphicFrameChg>
      </pc:sldChg>
      <pc:sldChg chg="addSp delSp modSp">
        <pc:chgData name="김효관" userId="5d412245-c878-4bfb-b3ad-7c3e81fe34ff" providerId="ADAL" clId="{E2F684C7-4382-49B9-A4E2-E35B8999C971}" dt="2019-05-26T00:55:35.806" v="104" actId="207"/>
        <pc:sldMkLst>
          <pc:docMk/>
          <pc:sldMk cId="3487018" sldId="1217"/>
        </pc:sldMkLst>
        <pc:spChg chg="mod">
          <ac:chgData name="김효관" userId="5d412245-c878-4bfb-b3ad-7c3e81fe34ff" providerId="ADAL" clId="{E2F684C7-4382-49B9-A4E2-E35B8999C971}" dt="2019-05-26T00:55:35.806" v="104" actId="207"/>
          <ac:spMkLst>
            <pc:docMk/>
            <pc:sldMk cId="3487018" sldId="1217"/>
            <ac:spMk id="53" creationId="{B7864E07-42E6-4BA5-B1FD-089A6BBD97B3}"/>
          </ac:spMkLst>
        </pc:spChg>
        <pc:graphicFrameChg chg="add del">
          <ac:chgData name="김효관" userId="5d412245-c878-4bfb-b3ad-7c3e81fe34ff" providerId="ADAL" clId="{E2F684C7-4382-49B9-A4E2-E35B8999C971}" dt="2019-05-26T00:55:16.236" v="98"/>
          <ac:graphicFrameMkLst>
            <pc:docMk/>
            <pc:sldMk cId="3487018" sldId="1217"/>
            <ac:graphicFrameMk id="2" creationId="{17A3D436-27E1-414A-BE50-A2ED3F70505B}"/>
          </ac:graphicFrameMkLst>
        </pc:graphicFrameChg>
      </pc:sldChg>
      <pc:sldChg chg="add del">
        <pc:chgData name="김효관" userId="5d412245-c878-4bfb-b3ad-7c3e81fe34ff" providerId="ADAL" clId="{E2F684C7-4382-49B9-A4E2-E35B8999C971}" dt="2019-05-26T00:51:25.289" v="73" actId="2696"/>
        <pc:sldMkLst>
          <pc:docMk/>
          <pc:sldMk cId="3398289308" sldId="12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593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6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8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42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4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7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0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0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1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7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44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72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54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4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3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6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801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868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867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1341581"/>
            <a:ext cx="5099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데이터환경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데이터 불러오기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99568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구성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스파크 실행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돋움" pitchFamily="50" charset="-127"/>
                <a:ea typeface="돋움" pitchFamily="50" charset="-127"/>
              </a:rPr>
              <a:t>명령프롬프트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&gt; Spark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설치 위치로 이동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-&gt;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프로그램 실행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(spark-shell)</a:t>
            </a:r>
            <a:endParaRPr lang="ko-KR" altLang="en-US" b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5" t="22000" r="87405" b="301"/>
          <a:stretch/>
        </p:blipFill>
        <p:spPr>
          <a:xfrm>
            <a:off x="1783015" y="1996747"/>
            <a:ext cx="1311870" cy="2275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971977"/>
            <a:ext cx="3870547" cy="22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768" y="4382923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명령 프롬프트 실행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30106" y="4382923"/>
            <a:ext cx="1826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스파크 프레임워크 실행</a:t>
            </a:r>
          </a:p>
        </p:txBody>
      </p:sp>
    </p:spTree>
    <p:extLst>
      <p:ext uri="{BB962C8B-B14F-4D97-AF65-F5344CB8AC3E}">
        <p14:creationId xmlns:p14="http://schemas.microsoft.com/office/powerpoint/2010/main" val="7606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"./data/"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"kopo_channel_seasonality.csv"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상대경로 입력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var selloutData1=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dataPath+selloutFile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selloutData2=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spark.read.format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("csv").option("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header","true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").load("c:/spark/bin/data/"+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selloutFile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만들기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selloutData2.createOrReplaceTempView("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println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(selloutData2.show)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58C00FD-26FB-49F3-AD10-5AA0D66BCC59}"/>
              </a:ext>
            </a:extLst>
          </p:cNvPr>
          <p:cNvSpPr/>
          <p:nvPr/>
        </p:nvSpPr>
        <p:spPr bwMode="auto">
          <a:xfrm>
            <a:off x="5292080" y="2362064"/>
            <a:ext cx="3240360" cy="648072"/>
          </a:xfrm>
          <a:prstGeom prst="wedgeRectCallout">
            <a:avLst>
              <a:gd name="adj1" fmla="val -23759"/>
              <a:gd name="adj2" fmla="val 73997"/>
            </a:avLst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Encoding = “ms949”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한글깨짐 </a:t>
            </a:r>
            <a:endParaRPr lang="en-US" altLang="ko-KR" sz="1400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현상 방지용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csvParamData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ParamTable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- Delimiter: “l”</a:t>
            </a:r>
          </a:p>
        </p:txBody>
      </p:sp>
    </p:spTree>
    <p:extLst>
      <p:ext uri="{BB962C8B-B14F-4D97-AF65-F5344CB8AC3E}">
        <p14:creationId xmlns:p14="http://schemas.microsoft.com/office/powerpoint/2010/main" val="37294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EA1D30-0517-47F9-BAB1-12ED0D6F5A5E}"/>
              </a:ext>
            </a:extLst>
          </p:cNvPr>
          <p:cNvSpPr/>
          <p:nvPr/>
        </p:nvSpPr>
        <p:spPr>
          <a:xfrm>
            <a:off x="2286000" y="187925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import org.apache.spark.SparkFiles</a:t>
            </a:r>
          </a:p>
          <a:p>
            <a:endParaRPr lang="ko-KR" altLang="en-US"/>
          </a:p>
          <a:p>
            <a:r>
              <a:rPr lang="ko-KR" altLang="en-US"/>
              <a:t>val dataSource = "ftp://user:pwd/192.168.1.5/brecht-d-m/map/input.nt"</a:t>
            </a:r>
          </a:p>
          <a:p>
            <a:r>
              <a:rPr lang="ko-KR" altLang="en-US"/>
              <a:t>sc.addFile(dataSource)</a:t>
            </a:r>
          </a:p>
          <a:p>
            <a:r>
              <a:rPr lang="ko-KR" altLang="en-US"/>
              <a:t>var fileName = SparkFiles.get(dataSource.split("/").last)</a:t>
            </a:r>
          </a:p>
          <a:p>
            <a:r>
              <a:rPr lang="ko-KR" altLang="en-US"/>
              <a:t>var file = sc.textFile(fileName)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1D636-870B-4BD4-8F64-346F98B9B721}"/>
              </a:ext>
            </a:extLst>
          </p:cNvPr>
          <p:cNvSpPr/>
          <p:nvPr/>
        </p:nvSpPr>
        <p:spPr>
          <a:xfrm>
            <a:off x="1115616" y="37958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maindf.write.csv("hdfs://192.168.110.114:9000/mydata/sample.csv")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893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582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변수명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파일경로명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파일명 설정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selloutFile = “KOPO_BATCH_SEASON_MPARA.txt"</a:t>
            </a:r>
          </a:p>
          <a:p>
            <a:pPr lvl="0" eaLnBrk="0" latinLnBrk="0" hangingPunct="0"/>
            <a:endParaRPr kumimoji="0"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paramData= 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spark.read.format("csv").option("header","true").option("Delimiter",";").load("c:/spark/bin/data/"+selloutFile)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paramData. createOrReplaceTempView(“paramTable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println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(paramData.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7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 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절대경로 입력</a:t>
            </a:r>
            <a:endParaRPr kumimoji="0" lang="en-US" altLang="ko-KR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var hdfsData= spark.read.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format("csv").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option("header","true").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option("Delimiter",",").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load("hdfs://192.168.110.114:9000/mydata/sample.csv")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3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696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Postgres 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GreenplumDB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접속정보</a:t>
            </a:r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jdbc:postgresql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://192.168.110.111:5432/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 selloutDataFromPg = spark.read.format("jdbc").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option("password",staticPw).load</a:t>
            </a:r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ko-KR" altLang="en-US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selloutDataFromPg.createOrReplaceTempView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11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4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141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RDB(Postgrers/greenplumDB)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2006" y="2931790"/>
            <a:ext cx="828645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“kopo_batch_season_mpara”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pgParamData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TempView: pgParamTable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3466D9-D0E7-44A6-AF4B-418F593A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563638"/>
            <a:ext cx="2034539" cy="12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52472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br>
              <a:rPr kumimoji="0" lang="ko-KR" altLang="ko-KR" sz="1100" b="0" dirty="0"/>
            </a:br>
            <a:r>
              <a:rPr kumimoji="0" lang="ko-KR" altLang="ko-KR" sz="1100" b="0" i="1" dirty="0">
                <a:solidFill>
                  <a:srgbClr val="00B050"/>
                </a:solidFill>
              </a:rPr>
              <a:t>// 파일설정</a:t>
            </a:r>
            <a:br>
              <a:rPr kumimoji="0" lang="ko-KR" altLang="ko-KR" sz="1100" b="0" i="1" dirty="0">
                <a:solidFill>
                  <a:srgbClr val="808080"/>
                </a:solidFill>
              </a:rPr>
            </a:br>
            <a:r>
              <a:rPr kumimoji="0" lang="en-US" altLang="ko-KR" sz="1100" b="0" dirty="0">
                <a:solidFill>
                  <a:schemeClr val="tx1"/>
                </a:solidFill>
              </a:rPr>
              <a:t>// </a:t>
            </a:r>
            <a:r>
              <a:rPr kumimoji="0" lang="ko-KR" altLang="en-US" sz="1100" b="0" dirty="0" err="1">
                <a:solidFill>
                  <a:schemeClr val="tx1"/>
                </a:solidFill>
              </a:rPr>
              <a:t>파일설정</a:t>
            </a:r>
            <a:endParaRPr kumimoji="0" lang="ko-KR" altLang="en-US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staticUrl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jdbc:mysql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://192.168.110.112:3306/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kopo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“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staticUser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"root"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staticPw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"P@ssw0rd"</a:t>
            </a: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var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selloutDb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 = "KOPO_PRODUCT_VOLUME"</a:t>
            </a:r>
          </a:p>
          <a:p>
            <a:pPr lvl="0" eaLnBrk="0" latinLnBrk="0" hangingPunct="0"/>
            <a:endParaRPr kumimoji="0" lang="en-US" altLang="ko-KR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</a:rPr>
              <a:t>// </a:t>
            </a:r>
            <a:r>
              <a:rPr kumimoji="0" lang="en-US" altLang="ko-KR" sz="1100" b="0" dirty="0" err="1">
                <a:solidFill>
                  <a:srgbClr val="00B050"/>
                </a:solidFill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 (java database connectivity) 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var selloutDataFromMysql = spark.read.format("jdbc").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solidFill>
                  <a:schemeClr val="tx1"/>
                </a:solidFill>
              </a:rPr>
              <a:t>      option("password",staticPw).load</a:t>
            </a:r>
            <a:endParaRPr kumimoji="0" lang="en-US" altLang="ko-KR" sz="1100" b="0" dirty="0">
              <a:solidFill>
                <a:schemeClr val="tx1"/>
              </a:solidFill>
            </a:endParaRPr>
          </a:p>
          <a:p>
            <a:pPr lvl="0" eaLnBrk="0" latinLnBrk="0" hangingPunct="0"/>
            <a:r>
              <a:rPr kumimoji="0" lang="en-US" altLang="ko-KR" sz="1100" b="0" dirty="0" err="1">
                <a:solidFill>
                  <a:schemeClr val="tx1"/>
                </a:solidFill>
              </a:rPr>
              <a:t>selloutDataFromMysql.createOrReplaceTempView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("</a:t>
            </a:r>
            <a:r>
              <a:rPr kumimoji="0" lang="en-US" altLang="ko-KR" sz="1100" b="0" dirty="0" err="1">
                <a:solidFill>
                  <a:schemeClr val="tx1"/>
                </a:solidFill>
              </a:rPr>
              <a:t>selloutTable</a:t>
            </a:r>
            <a:r>
              <a:rPr kumimoji="0" lang="en-US" altLang="ko-KR" sz="1100" b="0" dirty="0">
                <a:solidFill>
                  <a:schemeClr val="tx1"/>
                </a:solidFill>
              </a:rPr>
              <a:t>")</a:t>
            </a:r>
            <a:endParaRPr kumimoji="0" lang="ko-KR" altLang="ko-KR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5B32003A-4147-47F1-B218-18E6BE81AD1F}"/>
              </a:ext>
            </a:extLst>
          </p:cNvPr>
          <p:cNvGrpSpPr/>
          <p:nvPr/>
        </p:nvGrpSpPr>
        <p:grpSpPr>
          <a:xfrm>
            <a:off x="643211" y="2311963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CBC099-46AE-4B49-9E19-E3708292BF3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A83A7A1C-476C-4C93-847E-DAB2F639484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135BC2AD-0FB9-4A42-BEA9-6AFAFA015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1A210DF-7309-4CA6-86EB-CE43EB4940C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745F83FF-7DC1-4EE3-8EEE-BAE9013FFBAE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39831DC8-0CA0-4AE5-BD6E-49B5928BA089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176C06-2EE9-437D-A3D9-56104247F8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6DD8BA-15A5-4E43-AB1F-425FFC0983F2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F5ED12E8-CDA8-4BCC-8D48-63740514F3C1}"/>
              </a:ext>
            </a:extLst>
          </p:cNvPr>
          <p:cNvGrpSpPr/>
          <p:nvPr/>
        </p:nvGrpSpPr>
        <p:grpSpPr>
          <a:xfrm>
            <a:off x="643212" y="2844649"/>
            <a:ext cx="4072804" cy="40960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1D73F3-2B9C-4718-AEAF-DCB62D2B6A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FF94733F-1C23-4A19-B6C1-70A69088F6C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8" name="그룹 73">
                <a:extLst>
                  <a:ext uri="{FF2B5EF4-FFF2-40B4-BE49-F238E27FC236}">
                    <a16:creationId xmlns:a16="http://schemas.microsoft.com/office/drawing/2014/main" id="{5E09067B-BB8C-4719-99ED-3C1375F8C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0" name="모서리가 둥근 직사각형 69">
                  <a:extLst>
                    <a:ext uri="{FF2B5EF4-FFF2-40B4-BE49-F238E27FC236}">
                      <a16:creationId xmlns:a16="http://schemas.microsoft.com/office/drawing/2014/main" id="{B97D5C93-8E5E-4984-8C76-C2FD0E6CDDD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모서리가 둥근 직사각형 70">
                  <a:extLst>
                    <a:ext uri="{FF2B5EF4-FFF2-40B4-BE49-F238E27FC236}">
                      <a16:creationId xmlns:a16="http://schemas.microsoft.com/office/drawing/2014/main" id="{A8BE0D29-E01F-4872-A2E1-18B91EE5741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자유형 22">
                  <a:extLst>
                    <a:ext uri="{FF2B5EF4-FFF2-40B4-BE49-F238E27FC236}">
                      <a16:creationId xmlns:a16="http://schemas.microsoft.com/office/drawing/2014/main" id="{D868CE1C-9B99-41A8-9FA3-EBB8183ECDDA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5B7CBB-40FB-481E-BA3D-B473C1468B5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AA5828-0FFC-48F9-88C2-6DF674E03D4B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97">
            <a:extLst>
              <a:ext uri="{FF2B5EF4-FFF2-40B4-BE49-F238E27FC236}">
                <a16:creationId xmlns:a16="http://schemas.microsoft.com/office/drawing/2014/main" id="{4308B420-83D4-47D8-AB11-6DC1D78CD860}"/>
              </a:ext>
            </a:extLst>
          </p:cNvPr>
          <p:cNvGrpSpPr/>
          <p:nvPr/>
        </p:nvGrpSpPr>
        <p:grpSpPr>
          <a:xfrm>
            <a:off x="641117" y="3652225"/>
            <a:ext cx="4074899" cy="409746"/>
            <a:chOff x="1043031" y="3230975"/>
            <a:chExt cx="11977284" cy="69051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38ED6E-735B-4F93-8B97-E8136AB8DB48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9">
              <a:extLst>
                <a:ext uri="{FF2B5EF4-FFF2-40B4-BE49-F238E27FC236}">
                  <a16:creationId xmlns:a16="http://schemas.microsoft.com/office/drawing/2014/main" id="{EEF52579-F957-4F0B-B345-7E1D45E7B054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37" name="그룹 77">
                <a:extLst>
                  <a:ext uri="{FF2B5EF4-FFF2-40B4-BE49-F238E27FC236}">
                    <a16:creationId xmlns:a16="http://schemas.microsoft.com/office/drawing/2014/main" id="{C9D36D79-8F75-4055-A090-CA4C8B5357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8BF41600-3397-49C0-9CA3-78115D290690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DDB01002-54A2-4511-B216-DF605974A57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자유형 28">
                  <a:extLst>
                    <a:ext uri="{FF2B5EF4-FFF2-40B4-BE49-F238E27FC236}">
                      <a16:creationId xmlns:a16="http://schemas.microsoft.com/office/drawing/2014/main" id="{844041CD-E515-4F9E-93C3-3B10DCDC2373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ED84FF-0D8C-4960-A91B-1AC0B2B8FC33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19C51C-4D3F-4B61-98F0-BF163F848C5A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106">
            <a:extLst>
              <a:ext uri="{FF2B5EF4-FFF2-40B4-BE49-F238E27FC236}">
                <a16:creationId xmlns:a16="http://schemas.microsoft.com/office/drawing/2014/main" id="{A6E574B8-CBC3-42B7-85B3-24979D0C2155}"/>
              </a:ext>
            </a:extLst>
          </p:cNvPr>
          <p:cNvGrpSpPr/>
          <p:nvPr/>
        </p:nvGrpSpPr>
        <p:grpSpPr>
          <a:xfrm>
            <a:off x="643212" y="4178368"/>
            <a:ext cx="4072804" cy="40960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8E796DA-F0BC-4047-A678-3D4DB94B9061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3043F66E-24B2-4355-868A-79B25F87C7D8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56464397-20EC-4A02-94C3-483298388F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893B325E-058D-4B95-997C-2ABC88FC378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0FC251E1-FBA6-4E06-A73F-675F9F0C76ED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1A79A345-58AD-4A11-8EC7-C021EABD383F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6A3AD8-4FE1-4578-B539-32F53C6A42C1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3EFA5DD-A3CF-4CB7-8C03-105A9F6CED5B}"/>
                </a:ext>
              </a:extLst>
            </p:cNvPr>
            <p:cNvSpPr/>
            <p:nvPr/>
          </p:nvSpPr>
          <p:spPr>
            <a:xfrm>
              <a:off x="2463247" y="4235135"/>
              <a:ext cx="30446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CCA3CE-A364-4A07-B6EA-0D5C88FC2A19}"/>
              </a:ext>
            </a:extLst>
          </p:cNvPr>
          <p:cNvGrpSpPr/>
          <p:nvPr/>
        </p:nvGrpSpPr>
        <p:grpSpPr>
          <a:xfrm>
            <a:off x="654723" y="1347614"/>
            <a:ext cx="3701253" cy="481112"/>
            <a:chOff x="3009060" y="1296555"/>
            <a:chExt cx="7662950" cy="558121"/>
          </a:xfrm>
        </p:grpSpPr>
        <p:sp>
          <p:nvSpPr>
            <p:cNvPr id="55" name="모서리가 둥근 직사각형 50">
              <a:extLst>
                <a:ext uri="{FF2B5EF4-FFF2-40B4-BE49-F238E27FC236}">
                  <a16:creationId xmlns:a16="http://schemas.microsoft.com/office/drawing/2014/main" id="{5D15E88F-3265-412A-B0B4-FE8FB16D8FD4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6F0D29-4853-4B41-83AA-0AAF2A493618}"/>
                </a:ext>
              </a:extLst>
            </p:cNvPr>
            <p:cNvSpPr/>
            <p:nvPr/>
          </p:nvSpPr>
          <p:spPr>
            <a:xfrm>
              <a:off x="3009060" y="1331456"/>
              <a:ext cx="76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</a:t>
              </a:r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쓰이는 </a:t>
              </a:r>
              <a:endPara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5B6A66-6FE2-43EC-BA29-47EEE23846D6}"/>
              </a:ext>
            </a:extLst>
          </p:cNvPr>
          <p:cNvSpPr/>
          <p:nvPr/>
        </p:nvSpPr>
        <p:spPr>
          <a:xfrm>
            <a:off x="4837952" y="2336669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산술연산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고급진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 (Math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활용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9157E3-4971-4160-A752-A0A769CA453A}"/>
              </a:ext>
            </a:extLst>
          </p:cNvPr>
          <p:cNvSpPr/>
          <p:nvPr/>
        </p:nvSpPr>
        <p:spPr>
          <a:xfrm>
            <a:off x="4837952" y="285657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C54BD9-D593-40DD-A9FE-D3615916F05C}"/>
              </a:ext>
            </a:extLst>
          </p:cNvPr>
          <p:cNvSpPr/>
          <p:nvPr/>
        </p:nvSpPr>
        <p:spPr>
          <a:xfrm>
            <a:off x="4837952" y="3219822"/>
            <a:ext cx="3858792" cy="356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(substring), </a:t>
            </a:r>
            <a:r>
              <a:rPr lang="ko-KR" altLang="en-US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붙이기 </a:t>
            </a:r>
            <a:r>
              <a:rPr lang="en-US" altLang="ko-KR" sz="9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(“2016”+”w15”)</a:t>
            </a:r>
            <a:endParaRPr lang="ko-KR" altLang="en-US" sz="9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1CC22-C80F-450E-852A-8FC00E403819}"/>
              </a:ext>
            </a:extLst>
          </p:cNvPr>
          <p:cNvSpPr txBox="1"/>
          <p:nvPr/>
        </p:nvSpPr>
        <p:spPr>
          <a:xfrm>
            <a:off x="4441438" y="880436"/>
            <a:ext cx="4405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타입을 알고 싶을때는</a:t>
            </a:r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.getClass()</a:t>
            </a:r>
          </a:p>
          <a:p>
            <a:pPr algn="ctr"/>
            <a:endParaRPr lang="en-US" altLang="ko-KR" sz="1800" b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타입변환 시 ＂변수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”.toDouble,  toString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04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RDB(MySql)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myParamData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myParamTable</a:t>
            </a:r>
          </a:p>
        </p:txBody>
      </p:sp>
    </p:spTree>
    <p:extLst>
      <p:ext uri="{BB962C8B-B14F-4D97-AF65-F5344CB8AC3E}">
        <p14:creationId xmlns:p14="http://schemas.microsoft.com/office/powerpoint/2010/main" val="19026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/>
              <a:t> 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///////////////////////////     Oracle </a:t>
            </a:r>
            <a:r>
              <a:rPr kumimoji="0" lang="ko-KR" altLang="en-US" sz="1100" b="0" dirty="0">
                <a:solidFill>
                  <a:srgbClr val="00B050"/>
                </a:solidFill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sz="1100" b="0" dirty="0"/>
              <a:t>  // </a:t>
            </a:r>
            <a:r>
              <a:rPr kumimoji="0" lang="ko-KR" altLang="en-US" sz="1100" b="0" dirty="0"/>
              <a:t>접속정보 설정</a:t>
            </a:r>
          </a:p>
          <a:p>
            <a:pPr lvl="0" eaLnBrk="0" latinLnBrk="0" hangingPunct="0"/>
            <a:r>
              <a:rPr kumimoji="0" lang="ko-KR" altLang="en-US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staticUrl</a:t>
            </a:r>
            <a:r>
              <a:rPr kumimoji="0" lang="en-US" altLang="ko-KR" sz="1100" b="0" dirty="0"/>
              <a:t> = "</a:t>
            </a:r>
            <a:r>
              <a:rPr kumimoji="0" lang="en-US" altLang="ko-KR" sz="1100" b="0" dirty="0" err="1"/>
              <a:t>jdbc:oracle:thin</a:t>
            </a:r>
            <a:r>
              <a:rPr kumimoji="0" lang="en-US" altLang="ko-KR" sz="1100" b="0" dirty="0"/>
              <a:t>:@192.168.110.16:1522/XE"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staticUser</a:t>
            </a:r>
            <a:r>
              <a:rPr kumimoji="0" lang="en-US" altLang="ko-KR" sz="1100" b="0" dirty="0"/>
              <a:t> = “</a:t>
            </a:r>
            <a:r>
              <a:rPr kumimoji="0" lang="en-US" altLang="ko-KR" sz="1100" b="0" dirty="0" err="1"/>
              <a:t>haiteam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staticPw</a:t>
            </a:r>
            <a:r>
              <a:rPr kumimoji="0" lang="en-US" altLang="ko-KR" sz="1100" b="0" dirty="0"/>
              <a:t> = “</a:t>
            </a:r>
            <a:r>
              <a:rPr kumimoji="0" lang="en-US" altLang="ko-KR" sz="1100" b="0" dirty="0" err="1"/>
              <a:t>haiteam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var</a:t>
            </a:r>
            <a:r>
              <a:rPr kumimoji="0" lang="en-US" altLang="ko-KR" sz="1100" b="0" dirty="0"/>
              <a:t> </a:t>
            </a:r>
            <a:r>
              <a:rPr kumimoji="0" lang="en-US" altLang="ko-KR" sz="1100" b="0" dirty="0" err="1"/>
              <a:t>selloutDb</a:t>
            </a:r>
            <a:r>
              <a:rPr kumimoji="0" lang="en-US" altLang="ko-KR" sz="1100" b="0" dirty="0"/>
              <a:t> = "</a:t>
            </a:r>
            <a:r>
              <a:rPr kumimoji="0" lang="en-US" altLang="ko-KR" sz="1100" b="0" dirty="0" err="1"/>
              <a:t>kopo_product_volume</a:t>
            </a:r>
            <a:r>
              <a:rPr kumimoji="0" lang="en-US" altLang="ko-KR" sz="1100" b="0" dirty="0"/>
              <a:t>"</a:t>
            </a:r>
          </a:p>
          <a:p>
            <a:pPr lvl="0" eaLnBrk="0" latinLnBrk="0" hangingPunct="0"/>
            <a:endParaRPr kumimoji="0" lang="en-US" altLang="ko-KR" sz="1100" b="0" dirty="0"/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</a:rPr>
              <a:t>  // </a:t>
            </a:r>
            <a:r>
              <a:rPr kumimoji="0" lang="en-US" altLang="ko-KR" sz="1100" b="0" dirty="0" err="1">
                <a:solidFill>
                  <a:srgbClr val="00B050"/>
                </a:solidFill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</a:rPr>
              <a:t>연결</a:t>
            </a:r>
          </a:p>
          <a:p>
            <a:pPr lvl="0" eaLnBrk="0" latinLnBrk="0" hangingPunct="0"/>
            <a:r>
              <a:rPr kumimoji="0" lang="en-US" altLang="ko-KR" sz="1100" b="0"/>
              <a:t> var selloutDataFromOracle = spark.read.format("jdbc").</a:t>
            </a:r>
          </a:p>
          <a:p>
            <a:pPr lvl="0" eaLnBrk="0" latinLnBrk="0" hangingPunct="0"/>
            <a:r>
              <a:rPr kumimoji="0" lang="en-US" altLang="ko-KR" sz="1100" b="0"/>
              <a:t>      option("url",staticUrl).</a:t>
            </a:r>
          </a:p>
          <a:p>
            <a:pPr lvl="0" eaLnBrk="0" latinLnBrk="0" hangingPunct="0"/>
            <a:r>
              <a:rPr kumimoji="0" lang="en-US" altLang="ko-KR" sz="1100" b="0"/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/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/>
              <a:t>      option("password",staticPw).load</a:t>
            </a:r>
            <a:endParaRPr kumimoji="0" lang="en-US" altLang="ko-KR" sz="1100" b="0" dirty="0"/>
          </a:p>
          <a:p>
            <a:pPr lvl="0" eaLnBrk="0" latinLnBrk="0" hangingPunct="0"/>
            <a:r>
              <a:rPr kumimoji="0" lang="en-US" altLang="ko-KR" sz="1100" b="0" dirty="0"/>
              <a:t>  // </a:t>
            </a:r>
            <a:r>
              <a:rPr kumimoji="0" lang="ko-KR" altLang="en-US" sz="1100" b="0" dirty="0"/>
              <a:t>메모리 테이블 생성</a:t>
            </a:r>
          </a:p>
          <a:p>
            <a:pPr lvl="0" eaLnBrk="0" latinLnBrk="0" hangingPunct="0"/>
            <a:r>
              <a:rPr kumimoji="0" lang="ko-KR" altLang="en-US" sz="1100" b="0" dirty="0"/>
              <a:t>  </a:t>
            </a:r>
            <a:r>
              <a:rPr kumimoji="0" lang="en-US" altLang="ko-KR" sz="1100" b="0" dirty="0" err="1"/>
              <a:t>selloutDataFromOracle.createOrReplaceTempView</a:t>
            </a:r>
            <a:r>
              <a:rPr kumimoji="0" lang="en-US" altLang="ko-KR" sz="1100" b="0" dirty="0"/>
              <a:t>("</a:t>
            </a:r>
            <a:r>
              <a:rPr kumimoji="0" lang="en-US" altLang="ko-KR" sz="1100" b="0" dirty="0" err="1"/>
              <a:t>selloutTable</a:t>
            </a:r>
            <a:r>
              <a:rPr kumimoji="0" lang="en-US" altLang="ko-KR" sz="1100" b="0" dirty="0"/>
              <a:t>")</a:t>
            </a:r>
          </a:p>
          <a:p>
            <a:pPr lvl="0" eaLnBrk="0" latinLnBrk="0" hangingPunct="0"/>
            <a:r>
              <a:rPr kumimoji="0" lang="en-US" altLang="ko-KR" sz="1100" b="0" dirty="0"/>
              <a:t>  </a:t>
            </a:r>
            <a:r>
              <a:rPr kumimoji="0" lang="en-US" altLang="ko-KR" sz="1100" b="0" dirty="0" err="1"/>
              <a:t>selloutDataFromOracle.show</a:t>
            </a:r>
            <a:r>
              <a:rPr kumimoji="0" lang="en-US" altLang="ko-KR" sz="1100" b="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91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RDB(Oracle)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Read “brt_batch_season_mpara”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변수명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= oraParamData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-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메모리테이블명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oraParamTable</a:t>
            </a:r>
          </a:p>
        </p:txBody>
      </p:sp>
    </p:spTree>
    <p:extLst>
      <p:ext uri="{BB962C8B-B14F-4D97-AF65-F5344CB8AC3E}">
        <p14:creationId xmlns:p14="http://schemas.microsoft.com/office/powerpoint/2010/main" val="20628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D0126E-B1E9-4425-856E-198DDA77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422"/>
            <a:ext cx="9144000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90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14FDB8-5481-428A-AFC2-46892544F1BD}"/>
              </a:ext>
            </a:extLst>
          </p:cNvPr>
          <p:cNvSpPr/>
          <p:nvPr/>
        </p:nvSpPr>
        <p:spPr>
          <a:xfrm>
            <a:off x="0" y="1707654"/>
            <a:ext cx="56886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&lt;!-- </a:t>
            </a:r>
            <a:r>
              <a:rPr lang="en-US" altLang="ko-KR" dirty="0" err="1"/>
              <a:t>ojdbc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mesir</a:t>
            </a:r>
            <a:r>
              <a:rPr lang="en-US" altLang="ko-KR" dirty="0"/>
              <a:t>-repo&lt;/id&gt;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&gt;http://mesir.googlecode.com/svn/trunk/mavenrepo&lt;/url&gt;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  &lt;!-- 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&lt;repository&gt;</a:t>
            </a:r>
          </a:p>
          <a:p>
            <a:r>
              <a:rPr lang="en-US" altLang="ko-KR" dirty="0"/>
              <a:t>      &lt;id&gt;</a:t>
            </a:r>
            <a:r>
              <a:rPr lang="en-US" altLang="ko-KR" dirty="0" err="1"/>
              <a:t>codelds</a:t>
            </a:r>
            <a:r>
              <a:rPr lang="en-US" altLang="ko-KR" dirty="0"/>
              <a:t>&lt;/id&gt;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url</a:t>
            </a:r>
            <a:r>
              <a:rPr lang="en-US" altLang="ko-KR" dirty="0"/>
              <a:t>&gt;https://code.lds.org/nexus/content/groups/main-repo&lt;/url&gt;</a:t>
            </a:r>
          </a:p>
          <a:p>
            <a:r>
              <a:rPr lang="en-US" altLang="ko-KR" dirty="0"/>
              <a:t>    &lt;/repository&gt;</a:t>
            </a:r>
          </a:p>
          <a:p>
            <a:r>
              <a:rPr lang="en-US" altLang="ko-KR" dirty="0"/>
              <a:t>  &lt;/repositories&gt;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83CE51-0799-43E9-8E95-C7C9EEC972B7}"/>
              </a:ext>
            </a:extLst>
          </p:cNvPr>
          <p:cNvSpPr/>
          <p:nvPr/>
        </p:nvSpPr>
        <p:spPr>
          <a:xfrm>
            <a:off x="5580112" y="206391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&lt;dependency&gt;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com.oracle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&gt;ojdbc6&lt;/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&lt;version&gt;11.2.0.3&lt;/version&gt;</a:t>
            </a:r>
          </a:p>
          <a:p>
            <a:r>
              <a:rPr lang="en-US" altLang="ko-KR" dirty="0"/>
              <a:t>    &lt;/dependency&gt;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70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758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RDB(SqlServer)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[variable name]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spark.read.format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(“[format]”).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option.load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4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SqlServer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(Microsoft SQL)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 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파일설정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jdbc:sqlserver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://192.168.110.70:1433;databaseName=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staticUser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staticPw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selloutDb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"KOPO_PRODUCT_VOLUME"</a:t>
            </a:r>
          </a:p>
          <a:p>
            <a:pPr lvl="0" eaLnBrk="0" latinLnBrk="0" hangingPunct="0"/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en-US" altLang="ko-KR" sz="1100" b="0" dirty="0" err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(java database connectivity)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var selloutDataFromSqlserver = spark.read.format("jdbc").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option("url",staticUrl).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option("dbtable",selloutDb).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option("user",staticUser).</a:t>
            </a:r>
          </a:p>
          <a:p>
            <a:pPr lvl="0" eaLnBrk="0" latinLnBrk="0" hangingPunct="0"/>
            <a:r>
              <a:rPr kumimoji="0" lang="en-US" altLang="ko-KR" sz="11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option("password",staticPw).load</a:t>
            </a:r>
            <a:endParaRPr kumimoji="0" lang="en-US" altLang="ko-KR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sz="1100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 테이블 생성</a:t>
            </a:r>
          </a:p>
          <a:p>
            <a:pPr lvl="0" eaLnBrk="0" latinLnBrk="0" hangingPunct="0"/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selloutDataFromSqlserver.registerTempTable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kumimoji="0" lang="en-US" altLang="ko-KR" sz="11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selloutTable</a:t>
            </a:r>
            <a:r>
              <a:rPr kumimoji="0" lang="en-US" altLang="ko-KR" sz="11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  <a:endParaRPr kumimoji="0" lang="ko-KR" altLang="ko-KR" sz="1100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747AF-0268-413C-9B49-B0CEC8728E36}"/>
              </a:ext>
            </a:extLst>
          </p:cNvPr>
          <p:cNvSpPr txBox="1"/>
          <p:nvPr/>
        </p:nvSpPr>
        <p:spPr>
          <a:xfrm>
            <a:off x="5965816" y="4045009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4579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C1DC0E-9870-46F6-9BCB-3FB4863DE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45" b="4814"/>
          <a:stretch/>
        </p:blipFill>
        <p:spPr>
          <a:xfrm>
            <a:off x="827584" y="771550"/>
            <a:ext cx="7056784" cy="38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79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파일로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].save(“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저장파일명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539552" y="2067695"/>
            <a:ext cx="8208912" cy="1656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파일저장</a:t>
            </a:r>
            <a:endParaRPr kumimoji="0" lang="en-US" altLang="ko-KR" b="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coalesce(1).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파일개수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write.format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("csv").  // </a:t>
            </a:r>
            <a:r>
              <a:rPr kumimoji="0" lang="ko-KR" altLang="en-US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저장포맷</a:t>
            </a:r>
            <a:endParaRPr kumimoji="0"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mode("overwrite").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저장모드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append/overwrite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option("header", "true").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 유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save("c:/testresult.csv")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저장파일명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831224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Read “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brt_batch_season_mpara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”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변수명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paramData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메모리테이블명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paramTable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 - use option → delimiter = “;”</a:t>
            </a:r>
          </a:p>
        </p:txBody>
      </p:sp>
    </p:spTree>
    <p:extLst>
      <p:ext uri="{BB962C8B-B14F-4D97-AF65-F5344CB8AC3E}">
        <p14:creationId xmlns:p14="http://schemas.microsoft.com/office/powerpoint/2010/main" val="27381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4102286"/>
            <a:chOff x="457654" y="1980431"/>
            <a:chExt cx="11521123" cy="54232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207220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데이터프레임명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write.jdbc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접속주소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테이블명“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접속정보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69" y="177966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864E07-42E6-4BA5-B1FD-089A6BBD97B3}"/>
              </a:ext>
            </a:extLst>
          </p:cNvPr>
          <p:cNvSpPr txBox="1"/>
          <p:nvPr/>
        </p:nvSpPr>
        <p:spPr>
          <a:xfrm>
            <a:off x="179513" y="1995686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주소 및 접속정보 설정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:@192.168.110.16:1522/XE"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jdbc:oracle:thin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:@127.0.0.1:1521/XE"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"HAITEAM"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haiteam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 </a:t>
            </a:r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  <a:p>
            <a:pPr lvl="0" eaLnBrk="0" latinLnBrk="0" hangingPunct="0"/>
            <a:r>
              <a:rPr kumimoji="0"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prop = new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java.util.Properties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("driver", "</a:t>
            </a:r>
            <a:r>
              <a:rPr kumimoji="0" lang="en-US" altLang="ko-KR" b="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oracle.jdbc.OracleDriver</a:t>
            </a:r>
            <a:r>
              <a:rPr kumimoji="0" lang="en-US" altLang="ko-KR" b="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("user",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prop.setProperty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("password", “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outputPw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table = "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kopo_channel_seasonality_user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//append</a:t>
            </a:r>
          </a:p>
          <a:p>
            <a:pPr lvl="0" eaLnBrk="0" latinLnBrk="0" hangingPunct="0"/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selloutDataFromOracle.write.mode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("overwrite").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en-US" altLang="ko-KR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staticUrl</a:t>
            </a:r>
            <a:r>
              <a:rPr kumimoji="0"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table, prop)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3939B-FF71-498A-A268-4ECD0EC825FE}"/>
              </a:ext>
            </a:extLst>
          </p:cNvPr>
          <p:cNvSpPr txBox="1"/>
          <p:nvPr/>
        </p:nvSpPr>
        <p:spPr>
          <a:xfrm>
            <a:off x="5777525" y="4016733"/>
            <a:ext cx="2739853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 :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brt_batch_seaon_mpara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내용을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특정 </a:t>
            </a:r>
            <a:r>
              <a:rPr lang="en-US" altLang="ko-KR" b="0" dirty="0" err="1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에 저장한다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6CA969-5A9B-43B9-A3C8-94DD73DD597D}"/>
              </a:ext>
            </a:extLst>
          </p:cNvPr>
          <p:cNvSpPr/>
          <p:nvPr/>
        </p:nvSpPr>
        <p:spPr>
          <a:xfrm>
            <a:off x="5054679" y="2139702"/>
            <a:ext cx="3784843" cy="1785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postgres</a:t>
            </a:r>
            <a:r>
              <a:rPr lang="en-US" altLang="ko-KR" sz="1100" dirty="0"/>
              <a:t>]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jdbc:postgresql</a:t>
            </a:r>
            <a:r>
              <a:rPr lang="en-US" altLang="ko-KR" sz="1100" dirty="0"/>
              <a:t>://127.0.0.1:5432/</a:t>
            </a:r>
            <a:r>
              <a:rPr lang="en-US" altLang="ko-KR" sz="1100" dirty="0" err="1"/>
              <a:t>postgres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org.postgresql.Driver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mysql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://127.0.0.1:3306/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 err="1"/>
              <a:t>com.mysql.jdbc.Driver</a:t>
            </a:r>
            <a:endParaRPr lang="en-US" altLang="ko-KR" sz="1100" dirty="0"/>
          </a:p>
          <a:p>
            <a:r>
              <a:rPr lang="en-US" altLang="ko-KR" sz="1100" dirty="0"/>
              <a:t>[</a:t>
            </a:r>
            <a:r>
              <a:rPr lang="en-US" altLang="ko-KR" sz="1100" dirty="0" err="1"/>
              <a:t>mssql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jdbc:sqlserver</a:t>
            </a:r>
            <a:r>
              <a:rPr lang="en-US" altLang="ko-KR" sz="1100" dirty="0"/>
              <a:t>://127.0.0.1:1433;DatabaseName=</a:t>
            </a:r>
            <a:r>
              <a:rPr lang="en-US" altLang="ko-KR" sz="1100" dirty="0" err="1"/>
              <a:t>kopo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com.microsoft.sqlserver.jdbc.SQLServerDriver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920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830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데이터베이스에 저장하기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A3088-958D-4E56-9D31-5737FFFE3169}"/>
              </a:ext>
            </a:extLst>
          </p:cNvPr>
          <p:cNvSpPr/>
          <p:nvPr/>
        </p:nvSpPr>
        <p:spPr bwMode="auto">
          <a:xfrm>
            <a:off x="1660629" y="217246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고객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데이터 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(Oracle)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FD015-C63E-4CAF-BD11-D3538C78AFDB}"/>
              </a:ext>
            </a:extLst>
          </p:cNvPr>
          <p:cNvSpPr/>
          <p:nvPr/>
        </p:nvSpPr>
        <p:spPr bwMode="auto">
          <a:xfrm>
            <a:off x="3935456" y="2694005"/>
            <a:ext cx="1644656" cy="64807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분석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E756CC-CE0E-48D0-8C68-0DB833C4605E}"/>
              </a:ext>
            </a:extLst>
          </p:cNvPr>
          <p:cNvSpPr/>
          <p:nvPr/>
        </p:nvSpPr>
        <p:spPr bwMode="auto">
          <a:xfrm>
            <a:off x="6125127" y="2176695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마스터관리 데이터</a:t>
            </a:r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(MySQL)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20F3B8-F9ED-45F3-BFCC-28370940DAC9}"/>
              </a:ext>
            </a:extLst>
          </p:cNvPr>
          <p:cNvSpPr/>
          <p:nvPr/>
        </p:nvSpPr>
        <p:spPr bwMode="auto">
          <a:xfrm>
            <a:off x="6125126" y="3624591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경쟁사 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(SQL Server)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C3BB34-8C25-421D-8AC4-B0E96ECDADE3}"/>
              </a:ext>
            </a:extLst>
          </p:cNvPr>
          <p:cNvSpPr/>
          <p:nvPr/>
        </p:nvSpPr>
        <p:spPr bwMode="auto">
          <a:xfrm>
            <a:off x="1660629" y="3624592"/>
            <a:ext cx="1656183" cy="50957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실적데이터 </a:t>
            </a:r>
            <a:endParaRPr lang="en-US" altLang="ko-KR" sz="100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(Postgres)</a:t>
            </a:r>
            <a:endParaRPr lang="ko-KR" altLang="en-US" sz="100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C257-0E17-4CFD-A3A7-B1C83452BF26}"/>
              </a:ext>
            </a:extLst>
          </p:cNvPr>
          <p:cNvSpPr txBox="1"/>
          <p:nvPr/>
        </p:nvSpPr>
        <p:spPr>
          <a:xfrm>
            <a:off x="1588622" y="185167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고객분석 파트</a:t>
            </a:r>
            <a:endParaRPr lang="ko-KR" altLang="en-US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555C72-A30B-4287-9F04-82DF22DC5B4B}"/>
              </a:ext>
            </a:extLst>
          </p:cNvPr>
          <p:cNvSpPr txBox="1"/>
          <p:nvPr/>
        </p:nvSpPr>
        <p:spPr>
          <a:xfrm>
            <a:off x="1658211" y="3344998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실적집계 파트</a:t>
            </a:r>
            <a:endParaRPr lang="ko-KR" altLang="en-US" b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83365E-BA97-43C7-8BC4-3EC47ED430F0}"/>
              </a:ext>
            </a:extLst>
          </p:cNvPr>
          <p:cNvSpPr txBox="1"/>
          <p:nvPr/>
        </p:nvSpPr>
        <p:spPr>
          <a:xfrm>
            <a:off x="6053119" y="185167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분석관리 파트</a:t>
            </a:r>
            <a:endParaRPr lang="ko-KR" altLang="en-US" b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470C15-1E39-4FA1-B5F6-97993BF51A6D}"/>
              </a:ext>
            </a:extLst>
          </p:cNvPr>
          <p:cNvSpPr txBox="1"/>
          <p:nvPr/>
        </p:nvSpPr>
        <p:spPr>
          <a:xfrm>
            <a:off x="6096271" y="3348244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경쟁사 비교 파트</a:t>
            </a:r>
            <a:endParaRPr lang="ko-KR" altLang="en-US" b="0" dirty="0"/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F7DA3CD6-0726-4BA3-A2FB-031307AE2281}"/>
              </a:ext>
            </a:extLst>
          </p:cNvPr>
          <p:cNvSpPr/>
          <p:nvPr/>
        </p:nvSpPr>
        <p:spPr bwMode="auto">
          <a:xfrm rot="18864012">
            <a:off x="3363963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033BE484-6686-4B0B-B9F7-65267518697E}"/>
              </a:ext>
            </a:extLst>
          </p:cNvPr>
          <p:cNvSpPr/>
          <p:nvPr/>
        </p:nvSpPr>
        <p:spPr bwMode="auto">
          <a:xfrm rot="13446045">
            <a:off x="5674055" y="336391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E7B2A364-ECDD-4485-91FB-C0C15B7B8DEC}"/>
              </a:ext>
            </a:extLst>
          </p:cNvPr>
          <p:cNvSpPr/>
          <p:nvPr/>
        </p:nvSpPr>
        <p:spPr bwMode="auto">
          <a:xfrm rot="19021581">
            <a:off x="5643137" y="2350143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2" name="화살표: 왼쪽/오른쪽 51">
            <a:extLst>
              <a:ext uri="{FF2B5EF4-FFF2-40B4-BE49-F238E27FC236}">
                <a16:creationId xmlns:a16="http://schemas.microsoft.com/office/drawing/2014/main" id="{7D87DD00-B0D2-4130-B20D-88D9C1F059BB}"/>
              </a:ext>
            </a:extLst>
          </p:cNvPr>
          <p:cNvSpPr/>
          <p:nvPr/>
        </p:nvSpPr>
        <p:spPr bwMode="auto">
          <a:xfrm rot="13297731">
            <a:off x="3366880" y="2435578"/>
            <a:ext cx="413904" cy="278030"/>
          </a:xfrm>
          <a:prstGeom prst="left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23500-89DB-453A-8206-FD4CBB75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81555"/>
            <a:ext cx="1087892" cy="6955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59DCDF9-0129-480E-905B-3D5DE7520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8" y="3342077"/>
            <a:ext cx="1105852" cy="774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864067-6833-430F-8BCA-E4EBFFEA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400" y="1981555"/>
            <a:ext cx="1105852" cy="70064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0E2EED1-0EA6-40E1-AA63-63A1EE87A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400" y="3359675"/>
            <a:ext cx="1105852" cy="774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69928-ADCD-43B0-AA09-C161BE855CAC}"/>
              </a:ext>
            </a:extLst>
          </p:cNvPr>
          <p:cNvSpPr txBox="1"/>
          <p:nvPr/>
        </p:nvSpPr>
        <p:spPr>
          <a:xfrm>
            <a:off x="3346130" y="3919333"/>
            <a:ext cx="2767458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DataFrame: </a:t>
            </a:r>
            <a:r>
              <a:rPr lang="ko-KR" altLang="en-US">
                <a:solidFill>
                  <a:schemeClr val="bg1"/>
                </a:solidFill>
              </a:rPr>
              <a:t>데이터 연계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머신러닝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6AA3EF-44FC-4204-B611-E6201EE90026}"/>
              </a:ext>
            </a:extLst>
          </p:cNvPr>
          <p:cNvSpPr txBox="1"/>
          <p:nvPr/>
        </p:nvSpPr>
        <p:spPr>
          <a:xfrm>
            <a:off x="3346129" y="4273570"/>
            <a:ext cx="27815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TempView: </a:t>
            </a:r>
            <a:r>
              <a:rPr lang="ko-KR" altLang="en-US" b="0">
                <a:solidFill>
                  <a:schemeClr val="bg1"/>
                </a:solidFill>
              </a:rPr>
              <a:t>메모리상의 임시 테이블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7564C1-D979-4482-9A82-841093DE8043}"/>
              </a:ext>
            </a:extLst>
          </p:cNvPr>
          <p:cNvSpPr txBox="1"/>
          <p:nvPr/>
        </p:nvSpPr>
        <p:spPr>
          <a:xfrm>
            <a:off x="3340664" y="4627807"/>
            <a:ext cx="278153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RDD: </a:t>
            </a:r>
            <a:r>
              <a:rPr lang="ko-KR" altLang="en-US" b="0">
                <a:solidFill>
                  <a:schemeClr val="bg1"/>
                </a:solidFill>
              </a:rPr>
              <a:t>고급 분석을 위한 데이터 타입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E7956-587B-4D9E-8830-C208F60396E6}"/>
              </a:ext>
            </a:extLst>
          </p:cNvPr>
          <p:cNvSpPr txBox="1"/>
          <p:nvPr/>
        </p:nvSpPr>
        <p:spPr>
          <a:xfrm>
            <a:off x="456468" y="1354379"/>
            <a:ext cx="5599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데이터 분석을 빠르게 수행하여 각 파트에서 원하는 결과를 적시에 제공해준다</a:t>
            </a:r>
            <a:r>
              <a:rPr lang="en-US" altLang="ko-KR" b="0"/>
              <a:t>.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6146B-EA41-4DBF-8DCB-21A57C7FF5B4}"/>
              </a:ext>
            </a:extLst>
          </p:cNvPr>
          <p:cNvSpPr txBox="1"/>
          <p:nvPr/>
        </p:nvSpPr>
        <p:spPr>
          <a:xfrm>
            <a:off x="6125126" y="4231280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Spark SQL </a:t>
            </a:r>
            <a:r>
              <a:rPr lang="ko-KR" altLang="en-US" b="0"/>
              <a:t>사용가능</a:t>
            </a:r>
            <a:endParaRPr lang="ko-KR" altLang="en-US" b="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D03D4-F4F5-4FBF-8196-5A41161B09C7}"/>
              </a:ext>
            </a:extLst>
          </p:cNvPr>
          <p:cNvSpPr txBox="1"/>
          <p:nvPr/>
        </p:nvSpPr>
        <p:spPr>
          <a:xfrm>
            <a:off x="6120788" y="45855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고급 데이터분석 가능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426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7003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가격정보 집합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emptyArray = Array.empty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priceArray = Array(8000,9000,11000,10000,8500,1200,8000,9000,9500,11000)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크기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ArraySize = priceArray.size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연산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minPrice = priceArray.min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var maxPrice = priceArray.max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추가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++= Array(9000)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정제</a:t>
            </a:r>
            <a:r>
              <a:rPr lang="en-US" altLang="ko-KR" sz="1050">
                <a:solidFill>
                  <a:srgbClr val="00B050"/>
                </a:solidFill>
              </a:rPr>
              <a:t>(</a:t>
            </a:r>
            <a:r>
              <a:rPr lang="ko-KR" altLang="en-US" sz="1050">
                <a:solidFill>
                  <a:srgbClr val="00B050"/>
                </a:solidFill>
              </a:rPr>
              <a:t>삭제</a:t>
            </a:r>
            <a:r>
              <a:rPr lang="en-US" altLang="ko-KR" sz="1050">
                <a:solidFill>
                  <a:srgbClr val="00B050"/>
                </a:solidFill>
              </a:rPr>
              <a:t>)</a:t>
            </a:r>
            <a:endParaRPr lang="ko-KR" altLang="en-US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priceArray.filter(x=&gt;{x!=minPrice})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업데이트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priceArray.update(0,100000)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// </a:t>
            </a:r>
            <a:r>
              <a:rPr lang="ko-KR" altLang="en-US" sz="1050">
                <a:solidFill>
                  <a:srgbClr val="00B050"/>
                </a:solidFill>
              </a:rPr>
              <a:t>배열 정렬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priceArray.sortBy(x=&gt;{x})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priceArray = priceArray.sortBy(x=&gt;{-x})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3995936" y="4243035"/>
            <a:ext cx="2037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배열을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106AE-61FD-47EA-9BF4-7B94C575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-365361"/>
            <a:ext cx="3672408" cy="53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다시한번 코드를 보고 어디까지 보이는지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그리고 질문을 던져보세요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8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367003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모델링의 흐름을 파악한다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405820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분석데이터의 구성을 파악한다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7660241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불러오는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766024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방법을 통하여 분석데이터를 저장하는 방법을 익힌다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13C311-B75E-4863-9994-427FF2DD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2" y="830314"/>
            <a:ext cx="6480780" cy="38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87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84994" y="1798525"/>
            <a:ext cx="4389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다음시간에는 직접 분석데이터를</a:t>
            </a:r>
            <a:endParaRPr lang="en-US" altLang="ko-KR" sz="2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정제해보도록 하겠습니다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A251FB-B926-4EDD-99BF-CF6153173BC2}"/>
              </a:ext>
            </a:extLst>
          </p:cNvPr>
          <p:cNvSpPr/>
          <p:nvPr/>
        </p:nvSpPr>
        <p:spPr>
          <a:xfrm>
            <a:off x="0" y="1707654"/>
            <a:ext cx="9144000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= List(1111,222,333,444)</a:t>
            </a:r>
          </a:p>
          <a:p>
            <a:endParaRPr lang="en-US" altLang="ko-KR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aList.filter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(x=&gt;{   [</a:t>
            </a:r>
            <a:r>
              <a:rPr lang="ko-KR" altLang="en-US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})</a:t>
            </a:r>
            <a:endParaRPr lang="ko-KR" altLang="en-US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99EB6-8B65-4EFE-8276-52D21D72FB97}"/>
              </a:ext>
            </a:extLst>
          </p:cNvPr>
          <p:cNvSpPr txBox="1"/>
          <p:nvPr/>
        </p:nvSpPr>
        <p:spPr>
          <a:xfrm>
            <a:off x="4644008" y="3651870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→ 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조건식 </a:t>
            </a:r>
            <a:r>
              <a:rPr lang="en-US" altLang="ko-KR" sz="1800" b="0">
                <a:latin typeface="돋움" pitchFamily="50" charset="-127"/>
                <a:ea typeface="돋움" pitchFamily="50" charset="-127"/>
              </a:rPr>
              <a:t>True</a:t>
            </a: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인 경우만 살아남는다</a:t>
            </a:r>
            <a:endParaRPr lang="ko-KR" altLang="en-US" sz="1800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485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같이 따라하기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자리수인 데이터만 남기세요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060124"/>
            <a:ext cx="5029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testArray</a:t>
            </a:r>
            <a:r>
              <a:rPr lang="en-US" altLang="ko-KR" sz="1600" b="0" dirty="0"/>
              <a:t>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 err="1"/>
              <a:t>testArray.filter</a:t>
            </a:r>
            <a:r>
              <a:rPr lang="en-US" altLang="ko-KR" sz="1600" b="0" dirty="0"/>
              <a:t>(x=&gt;{</a:t>
            </a:r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data = </a:t>
            </a:r>
            <a:r>
              <a:rPr lang="en-US" altLang="ko-KR" sz="1600" b="0" dirty="0" err="1"/>
              <a:t>x.toString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var</a:t>
            </a:r>
            <a:r>
              <a:rPr lang="en-US" altLang="ko-KR" sz="1600" b="0" dirty="0"/>
              <a:t>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= </a:t>
            </a:r>
            <a:r>
              <a:rPr lang="en-US" altLang="ko-KR" sz="1600" b="0" dirty="0" err="1"/>
              <a:t>data.size</a:t>
            </a:r>
            <a:endParaRPr lang="en-US" altLang="ko-KR" sz="1600" b="0" dirty="0"/>
          </a:p>
          <a:p>
            <a:r>
              <a:rPr lang="en-US" altLang="ko-KR" sz="1600" b="0" dirty="0"/>
              <a:t>  </a:t>
            </a:r>
            <a:r>
              <a:rPr lang="en-US" altLang="ko-KR" sz="1600" b="0" dirty="0" err="1"/>
              <a:t>dataSize</a:t>
            </a:r>
            <a:r>
              <a:rPr lang="en-US" altLang="ko-KR" sz="1600" b="0" dirty="0"/>
              <a:t> &gt; 2})</a:t>
            </a:r>
            <a:endParaRPr lang="ko-KR" altLang="en-US" sz="1600" b="0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025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Practice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4CAB8D-C747-4006-9FA1-BE014DEF4417}"/>
              </a:ext>
            </a:extLst>
          </p:cNvPr>
          <p:cNvSpPr txBox="1"/>
          <p:nvPr/>
        </p:nvSpPr>
        <p:spPr>
          <a:xfrm>
            <a:off x="467544" y="1491630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(22,33,50,70,90,100)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생성한 뒤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filter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끝 자리수가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데이터만 남기세요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AA76E-D81C-4891-B258-2D89F16CB5EE}"/>
              </a:ext>
            </a:extLst>
          </p:cNvPr>
          <p:cNvSpPr txBox="1"/>
          <p:nvPr/>
        </p:nvSpPr>
        <p:spPr>
          <a:xfrm>
            <a:off x="2267744" y="3264535"/>
            <a:ext cx="5029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//</a:t>
            </a:r>
            <a:r>
              <a:rPr lang="ko-KR" altLang="en-US" sz="1600" b="0" dirty="0"/>
              <a:t>배열 생성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test2Array = Array(22, 33, 50, 70, 90, 100)</a:t>
            </a:r>
          </a:p>
          <a:p>
            <a:r>
              <a:rPr lang="en-US" altLang="ko-KR" sz="1600" b="0" dirty="0"/>
              <a:t>//filter</a:t>
            </a:r>
            <a:r>
              <a:rPr lang="ko-KR" altLang="en-US" sz="1600" b="0" dirty="0"/>
              <a:t>함수 사용</a:t>
            </a:r>
            <a:endParaRPr lang="en-US" altLang="ko-KR" sz="1600" b="0" dirty="0"/>
          </a:p>
          <a:p>
            <a:r>
              <a:rPr lang="en-US" altLang="ko-KR" sz="1600" b="0" dirty="0" err="1"/>
              <a:t>var</a:t>
            </a:r>
            <a:r>
              <a:rPr lang="en-US" altLang="ko-KR" sz="1600" b="0" dirty="0"/>
              <a:t> answer2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=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test2Array.filter(x=&gt;{</a:t>
            </a:r>
          </a:p>
          <a:p>
            <a:r>
              <a:rPr lang="en-US" altLang="ko-KR" sz="1600" b="0" dirty="0"/>
              <a:t>  x%10 == 0})</a:t>
            </a:r>
            <a:endParaRPr lang="ko-KR" altLang="en-US" sz="1600" b="0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- 3.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7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0986" y="3878605"/>
            <a:ext cx="5376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ko-KR" altLang="en-US" sz="2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데이터를 빠르게 </a:t>
            </a:r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불러오지</a:t>
            </a:r>
            <a:r>
              <a:rPr lang="en-US" altLang="ko-KR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0" y="4970834"/>
            <a:ext cx="9144000" cy="172665"/>
          </a:xfrm>
          <a:prstGeom prst="rect">
            <a:avLst/>
          </a:prstGeom>
          <a:solidFill>
            <a:srgbClr val="9FA1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8426" y="1419717"/>
            <a:ext cx="332185" cy="10520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90986" y="2133675"/>
            <a:ext cx="5376438" cy="1182462"/>
            <a:chOff x="3093857" y="3401976"/>
            <a:chExt cx="5376438" cy="1182462"/>
          </a:xfrm>
        </p:grpSpPr>
        <p:grpSp>
          <p:nvGrpSpPr>
            <p:cNvPr id="33" name="그룹 32"/>
            <p:cNvGrpSpPr/>
            <p:nvPr/>
          </p:nvGrpSpPr>
          <p:grpSpPr>
            <a:xfrm>
              <a:off x="3093857" y="3401976"/>
              <a:ext cx="5376438" cy="1182462"/>
              <a:chOff x="3571868" y="1174974"/>
              <a:chExt cx="4572032" cy="118246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174974"/>
                <a:ext cx="4572032" cy="1182462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파일 시스템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RDB (Oracle </a:t>
                </a:r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</a:t>
                </a:r>
                <a:r>
                  <a:rPr lang="en-US" altLang="ko-KR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분산파일 시스템</a:t>
                </a: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275573" y="3474881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07222" y="1131590"/>
            <a:ext cx="5376438" cy="642942"/>
            <a:chOff x="3110093" y="3013088"/>
            <a:chExt cx="5376438" cy="642942"/>
          </a:xfrm>
        </p:grpSpPr>
        <p:sp>
          <p:nvSpPr>
            <p:cNvPr id="42" name="직사각형 41"/>
            <p:cNvSpPr/>
            <p:nvPr/>
          </p:nvSpPr>
          <p:spPr>
            <a:xfrm>
              <a:off x="3110093" y="3013088"/>
              <a:ext cx="5376438" cy="642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75573" y="3051339"/>
              <a:ext cx="10454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647" y="1253104"/>
            <a:ext cx="1157992" cy="422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92" y="2427734"/>
            <a:ext cx="479372" cy="49184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9742"/>
            <a:ext cx="538048" cy="44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388D43-934A-4BAB-B516-661BF6C7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977" y="2334178"/>
            <a:ext cx="1612320" cy="5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 실행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1261884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분석플랫폼에 다양한 방법을 통하여 데이터를 불러온다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8747" y="448675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63443" y="4455868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54" name="그룹 63"/>
          <p:cNvGrpSpPr>
            <a:grpSpLocks/>
          </p:cNvGrpSpPr>
          <p:nvPr/>
        </p:nvGrpSpPr>
        <p:grpSpPr bwMode="auto">
          <a:xfrm>
            <a:off x="680569" y="4455562"/>
            <a:ext cx="539750" cy="434852"/>
            <a:chOff x="1328347" y="2337753"/>
            <a:chExt cx="541775" cy="53502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8152" y="443564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6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95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개념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개념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2684" y="2201058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2330786" y="1270413"/>
            <a:ext cx="1455872" cy="459133"/>
            <a:chOff x="697066" y="1790522"/>
            <a:chExt cx="1455872" cy="45913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1196138" y="1849307"/>
              <a:ext cx="956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Main-Data</a:t>
              </a:r>
            </a:p>
          </p:txBody>
        </p:sp>
      </p:grpSp>
      <p:sp>
        <p:nvSpPr>
          <p:cNvPr id="55" name="왼쪽 중괄호 54">
            <a:extLst>
              <a:ext uri="{FF2B5EF4-FFF2-40B4-BE49-F238E27FC236}">
                <a16:creationId xmlns:a16="http://schemas.microsoft.com/office/drawing/2014/main" id="{7FCBD5A4-AE09-40DD-8A29-7EEBF8B194AA}"/>
              </a:ext>
            </a:extLst>
          </p:cNvPr>
          <p:cNvSpPr/>
          <p:nvPr/>
        </p:nvSpPr>
        <p:spPr bwMode="auto">
          <a:xfrm rot="5400000">
            <a:off x="2417178" y="20261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2053648" y="2606554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ED641-127B-41A2-96CC-74CFC2065D3F}"/>
              </a:ext>
            </a:extLst>
          </p:cNvPr>
          <p:cNvSpPr txBox="1"/>
          <p:nvPr/>
        </p:nvSpPr>
        <p:spPr>
          <a:xfrm>
            <a:off x="1979712" y="31588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33C07-B932-4AFB-AEC0-6C55006FF8AC}"/>
              </a:ext>
            </a:extLst>
          </p:cNvPr>
          <p:cNvSpPr txBox="1"/>
          <p:nvPr/>
        </p:nvSpPr>
        <p:spPr>
          <a:xfrm>
            <a:off x="125963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219573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88FD1C-13D9-46D3-8816-391643BC1AC9}"/>
              </a:ext>
            </a:extLst>
          </p:cNvPr>
          <p:cNvSpPr txBox="1"/>
          <p:nvPr/>
        </p:nvSpPr>
        <p:spPr>
          <a:xfrm>
            <a:off x="313184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7C3435C7-C165-4622-B2C9-0EFFD83D64D1}"/>
              </a:ext>
            </a:extLst>
          </p:cNvPr>
          <p:cNvSpPr/>
          <p:nvPr/>
        </p:nvSpPr>
        <p:spPr bwMode="auto">
          <a:xfrm rot="16200000">
            <a:off x="2444223" y="2984593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A5AEE3-0846-4968-B398-F2C146DED928}"/>
              </a:ext>
            </a:extLst>
          </p:cNvPr>
          <p:cNvSpPr txBox="1"/>
          <p:nvPr/>
        </p:nvSpPr>
        <p:spPr>
          <a:xfrm>
            <a:off x="2077715" y="4285346"/>
            <a:ext cx="1071570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분석결과 통합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654A6E6-8881-4B04-90F4-24106A83912D}"/>
              </a:ext>
            </a:extLst>
          </p:cNvPr>
          <p:cNvGrpSpPr/>
          <p:nvPr/>
        </p:nvGrpSpPr>
        <p:grpSpPr>
          <a:xfrm>
            <a:off x="6313530" y="1203598"/>
            <a:ext cx="1571802" cy="488145"/>
            <a:chOff x="697066" y="1790522"/>
            <a:chExt cx="1571802" cy="48814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6FCA7A2-38BD-425A-9FC9-7E53A0CB9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9F8A40-CD7A-4A87-A39F-4996E1493FCE}"/>
                </a:ext>
              </a:extLst>
            </p:cNvPr>
            <p:cNvSpPr txBox="1"/>
            <p:nvPr/>
          </p:nvSpPr>
          <p:spPr>
            <a:xfrm>
              <a:off x="1196138" y="1878557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Sub-Data</a:t>
              </a:r>
            </a:p>
            <a:p>
              <a:r>
                <a:rPr lang="en-US" altLang="ko-KR" sz="800" b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(Under1.0 billions)</a:t>
              </a:r>
              <a:endParaRPr lang="ko-KR" altLang="en-US" sz="800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3316" y="2139702"/>
            <a:ext cx="1071570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정제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3B544-1425-4352-8CFF-9D5E1B67D99A}"/>
              </a:ext>
            </a:extLst>
          </p:cNvPr>
          <p:cNvSpPr txBox="1"/>
          <p:nvPr/>
        </p:nvSpPr>
        <p:spPr>
          <a:xfrm>
            <a:off x="6024280" y="2545198"/>
            <a:ext cx="1071570" cy="3083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정의</a:t>
            </a:r>
          </a:p>
        </p:txBody>
      </p:sp>
      <p:sp>
        <p:nvSpPr>
          <p:cNvPr id="68" name="왼쪽 중괄호 67">
            <a:extLst>
              <a:ext uri="{FF2B5EF4-FFF2-40B4-BE49-F238E27FC236}">
                <a16:creationId xmlns:a16="http://schemas.microsoft.com/office/drawing/2014/main" id="{68700331-8C92-4E1D-A0EB-A0788370914F}"/>
              </a:ext>
            </a:extLst>
          </p:cNvPr>
          <p:cNvSpPr/>
          <p:nvPr/>
        </p:nvSpPr>
        <p:spPr bwMode="auto">
          <a:xfrm rot="5400000">
            <a:off x="6377618" y="199446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75D4CD-47A7-4171-B299-0896DD48750D}"/>
              </a:ext>
            </a:extLst>
          </p:cNvPr>
          <p:cNvSpPr txBox="1"/>
          <p:nvPr/>
        </p:nvSpPr>
        <p:spPr>
          <a:xfrm>
            <a:off x="5694597" y="3127147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프로세싱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5220072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101823-412C-4F19-A00A-F2BD60C560A0}"/>
              </a:ext>
            </a:extLst>
          </p:cNvPr>
          <p:cNvSpPr txBox="1"/>
          <p:nvPr/>
        </p:nvSpPr>
        <p:spPr>
          <a:xfrm>
            <a:off x="6156176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0D6BB4-4864-4F0F-BA3B-543001CA235C}"/>
              </a:ext>
            </a:extLst>
          </p:cNvPr>
          <p:cNvSpPr txBox="1"/>
          <p:nvPr/>
        </p:nvSpPr>
        <p:spPr>
          <a:xfrm>
            <a:off x="7092280" y="3407566"/>
            <a:ext cx="793052" cy="4286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</a:p>
        </p:txBody>
      </p:sp>
      <p:sp>
        <p:nvSpPr>
          <p:cNvPr id="73" name="왼쪽 중괄호 72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6404663" y="2962264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C5511D-39BE-4CBB-85B0-62BA6D834EB4}"/>
              </a:ext>
            </a:extLst>
          </p:cNvPr>
          <p:cNvSpPr txBox="1"/>
          <p:nvPr/>
        </p:nvSpPr>
        <p:spPr>
          <a:xfrm>
            <a:off x="5941116" y="4285346"/>
            <a:ext cx="1199105" cy="3746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</a:t>
            </a:r>
            <a:r>
              <a:rPr lang="en-US" altLang="ko-KR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(key, value)</a:t>
            </a:r>
            <a:endParaRPr lang="ko-KR" altLang="en-US" ker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자유형 1">
            <a:extLst>
              <a:ext uri="{FF2B5EF4-FFF2-40B4-BE49-F238E27FC236}">
                <a16:creationId xmlns:a16="http://schemas.microsoft.com/office/drawing/2014/main" id="{65612B55-655D-4CCF-80DE-3D5AD62B3E19}"/>
              </a:ext>
            </a:extLst>
          </p:cNvPr>
          <p:cNvSpPr/>
          <p:nvPr/>
        </p:nvSpPr>
        <p:spPr bwMode="auto">
          <a:xfrm rot="921287" flipV="1">
            <a:off x="3879098" y="3932967"/>
            <a:ext cx="2012920" cy="468879"/>
          </a:xfrm>
          <a:custGeom>
            <a:avLst/>
            <a:gdLst>
              <a:gd name="connsiteX0" fmla="*/ 0 w 696686"/>
              <a:gd name="connsiteY0" fmla="*/ 1284514 h 1719943"/>
              <a:gd name="connsiteX1" fmla="*/ 685800 w 696686"/>
              <a:gd name="connsiteY1" fmla="*/ 0 h 1719943"/>
              <a:gd name="connsiteX2" fmla="*/ 696686 w 696686"/>
              <a:gd name="connsiteY2" fmla="*/ 1295400 h 1719943"/>
              <a:gd name="connsiteX3" fmla="*/ 43543 w 696686"/>
              <a:gd name="connsiteY3" fmla="*/ 1719943 h 1719943"/>
              <a:gd name="connsiteX4" fmla="*/ 0 w 696686"/>
              <a:gd name="connsiteY4" fmla="*/ 1284514 h 1719943"/>
              <a:gd name="connsiteX0" fmla="*/ 0 w 708592"/>
              <a:gd name="connsiteY0" fmla="*/ 1332139 h 1719943"/>
              <a:gd name="connsiteX1" fmla="*/ 697706 w 708592"/>
              <a:gd name="connsiteY1" fmla="*/ 0 h 1719943"/>
              <a:gd name="connsiteX2" fmla="*/ 708592 w 708592"/>
              <a:gd name="connsiteY2" fmla="*/ 1295400 h 1719943"/>
              <a:gd name="connsiteX3" fmla="*/ 55449 w 708592"/>
              <a:gd name="connsiteY3" fmla="*/ 1719943 h 1719943"/>
              <a:gd name="connsiteX4" fmla="*/ 0 w 708592"/>
              <a:gd name="connsiteY4" fmla="*/ 1332139 h 1719943"/>
              <a:gd name="connsiteX0" fmla="*/ 0 w 708592"/>
              <a:gd name="connsiteY0" fmla="*/ 1332139 h 1741374"/>
              <a:gd name="connsiteX1" fmla="*/ 697706 w 708592"/>
              <a:gd name="connsiteY1" fmla="*/ 0 h 1741374"/>
              <a:gd name="connsiteX2" fmla="*/ 708592 w 708592"/>
              <a:gd name="connsiteY2" fmla="*/ 1295400 h 1741374"/>
              <a:gd name="connsiteX3" fmla="*/ 43543 w 708592"/>
              <a:gd name="connsiteY3" fmla="*/ 1741374 h 1741374"/>
              <a:gd name="connsiteX4" fmla="*/ 0 w 708592"/>
              <a:gd name="connsiteY4" fmla="*/ 1332139 h 1741374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  <a:gd name="connsiteX0" fmla="*/ 0 w 710555"/>
              <a:gd name="connsiteY0" fmla="*/ 1320233 h 1729468"/>
              <a:gd name="connsiteX1" fmla="*/ 709613 w 710555"/>
              <a:gd name="connsiteY1" fmla="*/ 0 h 1729468"/>
              <a:gd name="connsiteX2" fmla="*/ 708592 w 710555"/>
              <a:gd name="connsiteY2" fmla="*/ 1283494 h 1729468"/>
              <a:gd name="connsiteX3" fmla="*/ 43543 w 710555"/>
              <a:gd name="connsiteY3" fmla="*/ 1729468 h 1729468"/>
              <a:gd name="connsiteX4" fmla="*/ 0 w 710555"/>
              <a:gd name="connsiteY4" fmla="*/ 1320233 h 172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55" h="1729468">
                <a:moveTo>
                  <a:pt x="0" y="1320233"/>
                </a:moveTo>
                <a:lnTo>
                  <a:pt x="709613" y="0"/>
                </a:lnTo>
                <a:cubicBezTo>
                  <a:pt x="713242" y="431800"/>
                  <a:pt x="704963" y="851694"/>
                  <a:pt x="708592" y="1283494"/>
                </a:cubicBezTo>
                <a:lnTo>
                  <a:pt x="43543" y="1729468"/>
                </a:lnTo>
                <a:lnTo>
                  <a:pt x="0" y="1320233"/>
                </a:lnTo>
                <a:close/>
              </a:path>
            </a:pathLst>
          </a:custGeom>
          <a:gradFill flip="none" rotWithShape="1">
            <a:gsLst>
              <a:gs pos="900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DC3985-7A75-4286-8CF8-47FC302230B9}"/>
              </a:ext>
            </a:extLst>
          </p:cNvPr>
          <p:cNvSpPr txBox="1"/>
          <p:nvPr/>
        </p:nvSpPr>
        <p:spPr>
          <a:xfrm>
            <a:off x="3970500" y="3435846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Call: (key, value)</a:t>
            </a:r>
            <a:endParaRPr lang="ko-KR" altLang="en-US" sz="100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051720" y="1784632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B5EBA-B5D4-48BB-A8A4-78896B2251BC}"/>
              </a:ext>
            </a:extLst>
          </p:cNvPr>
          <p:cNvSpPr txBox="1"/>
          <p:nvPr/>
        </p:nvSpPr>
        <p:spPr>
          <a:xfrm>
            <a:off x="6022352" y="1723276"/>
            <a:ext cx="1071570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로딩</a:t>
            </a:r>
          </a:p>
        </p:txBody>
      </p:sp>
    </p:spTree>
    <p:extLst>
      <p:ext uri="{BB962C8B-B14F-4D97-AF65-F5344CB8AC3E}">
        <p14:creationId xmlns:p14="http://schemas.microsoft.com/office/powerpoint/2010/main" val="25617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75509</TotalTime>
  <Words>2087</Words>
  <Application>Microsoft Office PowerPoint</Application>
  <PresentationFormat>화면 슬라이드 쇼(16:9)</PresentationFormat>
  <Paragraphs>371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돋움</vt:lpstr>
      <vt:lpstr>HY헤드라인M</vt:lpstr>
      <vt:lpstr>Times New Roman</vt:lpstr>
      <vt:lpstr>나눔바른고딕</vt:lpstr>
      <vt:lpstr>Wingdings</vt:lpstr>
      <vt:lpstr>굴림</vt:lpstr>
      <vt:lpstr>HY견고딕</vt:lpstr>
      <vt:lpstr>맑은 고딕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정 예은</cp:lastModifiedBy>
  <cp:revision>9753</cp:revision>
  <dcterms:created xsi:type="dcterms:W3CDTF">2008-04-23T04:36:31Z</dcterms:created>
  <dcterms:modified xsi:type="dcterms:W3CDTF">2019-05-30T06:01:42Z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